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Bebas Neue"/>
      <p:regular r:id="rId41"/>
    </p:embeddedFont>
    <p:embeddedFont>
      <p:font typeface="Libre Baskerville"/>
      <p:regular r:id="rId42"/>
      <p:bold r:id="rId43"/>
      <p:italic r:id="rId44"/>
      <p:boldItalic r:id="rId45"/>
    </p:embeddedFont>
    <p:embeddedFont>
      <p:font typeface="Leckerli One"/>
      <p:regular r:id="rId46"/>
    </p:embeddedFont>
    <p:embeddedFont>
      <p:font typeface="DM Sans"/>
      <p:regular r:id="rId47"/>
      <p:bold r:id="rId48"/>
      <p:italic r:id="rId49"/>
      <p:boldItalic r:id="rId50"/>
    </p:embeddedFont>
    <p:embeddedFont>
      <p:font typeface="Merriweather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LibreBaskerville-regular.fntdata"/><Relationship Id="rId41" Type="http://schemas.openxmlformats.org/officeDocument/2006/relationships/font" Target="fonts/BebasNeue-regular.fntdata"/><Relationship Id="rId44" Type="http://schemas.openxmlformats.org/officeDocument/2006/relationships/font" Target="fonts/LibreBaskerville-italic.fntdata"/><Relationship Id="rId43" Type="http://schemas.openxmlformats.org/officeDocument/2006/relationships/font" Target="fonts/LibreBaskerville-bold.fntdata"/><Relationship Id="rId46" Type="http://schemas.openxmlformats.org/officeDocument/2006/relationships/font" Target="fonts/LeckerliOne-regular.fntdata"/><Relationship Id="rId45" Type="http://schemas.openxmlformats.org/officeDocument/2006/relationships/font" Target="fonts/LibreBaskervill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DMSans-bold.fntdata"/><Relationship Id="rId47" Type="http://schemas.openxmlformats.org/officeDocument/2006/relationships/font" Target="fonts/DMSans-regular.fntdata"/><Relationship Id="rId49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erriweather-regular.fntdata"/><Relationship Id="rId50" Type="http://schemas.openxmlformats.org/officeDocument/2006/relationships/font" Target="fonts/DMSans-boldItalic.fntdata"/><Relationship Id="rId53" Type="http://schemas.openxmlformats.org/officeDocument/2006/relationships/font" Target="fonts/Merriweather-italic.fntdata"/><Relationship Id="rId52" Type="http://schemas.openxmlformats.org/officeDocument/2006/relationships/font" Target="fonts/Merriweather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Merriweather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xKAndUYPnQE3b46g8FY_QkUDx2Au4h383PZeMF0stkg/edit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ysed.gov/sites/default/files/programs/standards-instruction/nys-next-generation-ela-standards.pdf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yc.gov/site/tlc/passengers/taxi-fare.page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yc.gov/site/tlc/passengers/taxi-fare.page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yc.gov/site/tlc/passengers/taxi-fare.page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c94f4511c4_1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c94f4511c4_1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Text from </a:t>
            </a:r>
            <a:r>
              <a:rPr lang="en" sz="12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SHSAT: Math &amp; Reading/Writing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 Slide designed by Amy Shrestha &amp;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a4a20be9a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a4a20be9a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Amy Shrestha &amp;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a4a20be9a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fa4a20be9a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Amy Shrestha &amp;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a4a20be9a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a4a20be9a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Amy Shrestha &amp;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8ddc1d96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8ddc1d96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Text from </a:t>
            </a:r>
            <a:r>
              <a:rPr lang="en" sz="1200" u="sng">
                <a:latin typeface="DM Sans"/>
                <a:ea typeface="DM Sans"/>
                <a:cs typeface="DM Sans"/>
                <a:sym typeface="DM Sans"/>
                <a:hlinkClick r:id="rId2"/>
              </a:rPr>
              <a:t>English Language Arts Learning Standards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. Slide designed by Benjamin Xie.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aa0a22190_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aa0a22190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a0a22190_16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aa0a22190_16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aa0a22190_16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aa0a22190_16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aa0a22190_16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aa0a22190_16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aa0a22190_16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aa0a22190_16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Answers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Dancing → Gerund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shattered → Participle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 attend → Infinitive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barking → Participle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traveling → Gerund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aa0a22190_16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aa0a22190_16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aa0a22190_16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aa0a22190_16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aa0a22190_16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aa0a22190_16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Answer: A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opened = past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takes = present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Correct version: Daniel opened his backpack and took out his notebook.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aa0a22190_16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aa0a22190_16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aa0a22190_16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aa0a22190_16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aa0a22190_16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aa0a22190_16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project was completed by the students.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Tigers won the championship.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aa0a22190_16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faa0a22190_16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 → incorrect verb shift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c8ddc1d960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c8ddc1d960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a504bfa6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fa504bfa6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a504bfa63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fa504bfa63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Taxi rate info from the </a:t>
            </a:r>
            <a:r>
              <a:rPr lang="en" sz="1200" u="sng">
                <a:latin typeface="DM Sans"/>
                <a:ea typeface="DM Sans"/>
                <a:cs typeface="DM Sans"/>
                <a:sym typeface="DM Sans"/>
                <a:hlinkClick r:id="rId2"/>
              </a:rPr>
              <a:t>Taxi and Limousine Commission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fa504bfa63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fa504bfa63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Taxi rate info from the </a:t>
            </a:r>
            <a:r>
              <a:rPr lang="en" sz="1200" u="sng">
                <a:latin typeface="DM Sans"/>
                <a:ea typeface="DM Sans"/>
                <a:cs typeface="DM Sans"/>
                <a:sym typeface="DM Sans"/>
                <a:hlinkClick r:id="rId2"/>
              </a:rPr>
              <a:t>Taxi and Limousine Commission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. 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a504bfa63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fa504bfa63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NY-7.EE.4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Taxi rate info from the </a:t>
            </a:r>
            <a:r>
              <a:rPr lang="en" sz="1200" u="sng">
                <a:latin typeface="DM Sans"/>
                <a:ea typeface="DM Sans"/>
                <a:cs typeface="DM Sans"/>
                <a:sym typeface="DM Sans"/>
                <a:hlinkClick r:id="rId2"/>
              </a:rPr>
              <a:t>Taxi and Limousine Commission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. 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a504bfa63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fa504bfa63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a504bfa63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fa504bfa63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NY-7.EE.2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fa504bfa63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fa504bfa63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NY-8.F.1, NY-8.F.3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aa0a22190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faa0a22190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NY-8.EE.1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aa0a22190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faa0a22190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NY-8.EE.1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aa0a22190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faa0a22190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NY-8.EE.1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aa0a22190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aa0a22190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aa0a22190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faa0a22190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aa0a22190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aa0a22190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faa0a22190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faa0a22190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aa0a22190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aa0a22190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Standard approximation: NY-8.EE.2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Slide designed by Benjamin Xie.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c8ddc1d960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c8ddc1d960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Slide designed by Benjamin Xie. Logo designed by Madeleine Villamil.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SECTION_TITLE_AND_DESCRIPTION_1_1">
    <p:bg>
      <p:bgPr>
        <a:solidFill>
          <a:schemeClr val="l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350075" y="665212"/>
            <a:ext cx="4078151" cy="39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3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 flipH="1">
            <a:off x="490460" y="1223675"/>
            <a:ext cx="3227225" cy="33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>
            <p:ph type="title"/>
          </p:nvPr>
        </p:nvSpPr>
        <p:spPr>
          <a:xfrm>
            <a:off x="4552901" y="1696025"/>
            <a:ext cx="3875400" cy="3657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4342325" y="2333775"/>
            <a:ext cx="40875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2pPr>
            <a:lvl3pPr lvl="2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3pPr>
            <a:lvl4pPr lvl="3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4pPr>
            <a:lvl5pPr lvl="4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5pPr>
            <a:lvl6pPr lvl="5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6pPr>
            <a:lvl7pPr lvl="6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7pPr>
            <a:lvl8pPr lvl="7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sz="1600"/>
            </a:lvl8pPr>
            <a:lvl9pPr lvl="8" algn="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defRPr sz="1600"/>
            </a:lvl9pPr>
          </a:lstStyle>
          <a:p/>
        </p:txBody>
      </p:sp>
      <p:sp>
        <p:nvSpPr>
          <p:cNvPr id="55" name="Google Shape;55;p13"/>
          <p:cNvSpPr/>
          <p:nvPr/>
        </p:nvSpPr>
        <p:spPr>
          <a:xfrm flipH="1">
            <a:off x="226985" y="206940"/>
            <a:ext cx="8690031" cy="4729620"/>
          </a:xfrm>
          <a:custGeom>
            <a:rect b="b" l="l" r="r" t="t"/>
            <a:pathLst>
              <a:path extrusionOk="0" fill="none" h="182031" w="284476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cap="rnd" cmpd="sng" w="269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>
            <p:ph idx="2" type="title"/>
          </p:nvPr>
        </p:nvSpPr>
        <p:spPr>
          <a:xfrm>
            <a:off x="714125" y="546825"/>
            <a:ext cx="7715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SECTION_HEADER_1">
    <p:bg>
      <p:bgPr>
        <a:solidFill>
          <a:schemeClr val="lt2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176338" y="1157288"/>
            <a:ext cx="6791325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2863350" y="3448131"/>
            <a:ext cx="34173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sp>
        <p:nvSpPr>
          <p:cNvPr id="60" name="Google Shape;60;p14"/>
          <p:cNvSpPr txBox="1"/>
          <p:nvPr>
            <p:ph type="title"/>
          </p:nvPr>
        </p:nvSpPr>
        <p:spPr>
          <a:xfrm>
            <a:off x="1345800" y="1284969"/>
            <a:ext cx="6452400" cy="206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9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1" name="Google Shape;61;p14"/>
          <p:cNvSpPr/>
          <p:nvPr/>
        </p:nvSpPr>
        <p:spPr>
          <a:xfrm flipH="1">
            <a:off x="226985" y="206940"/>
            <a:ext cx="8690031" cy="4729620"/>
          </a:xfrm>
          <a:custGeom>
            <a:rect b="b" l="l" r="r" t="t"/>
            <a:pathLst>
              <a:path extrusionOk="0" fill="none" h="182031" w="284476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cap="rnd" cmpd="sng" w="269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SECTION_HEADER_1_1_1_1_2_1">
    <p:bg>
      <p:bgPr>
        <a:solidFill>
          <a:schemeClr val="lt2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5"/>
          <p:cNvPicPr preferRelativeResize="0"/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 flipH="1">
            <a:off x="2914735" y="693875"/>
            <a:ext cx="3227225" cy="333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0"/>
            <a:ext cx="2060450" cy="198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 rot="10800000">
            <a:off x="7083550" y="3159225"/>
            <a:ext cx="2060450" cy="198427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 txBox="1"/>
          <p:nvPr>
            <p:ph type="title"/>
          </p:nvPr>
        </p:nvSpPr>
        <p:spPr>
          <a:xfrm>
            <a:off x="714125" y="544075"/>
            <a:ext cx="7715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7" name="Google Shape;67;p15"/>
          <p:cNvSpPr/>
          <p:nvPr/>
        </p:nvSpPr>
        <p:spPr>
          <a:xfrm flipH="1">
            <a:off x="226985" y="206940"/>
            <a:ext cx="8690031" cy="4729620"/>
          </a:xfrm>
          <a:custGeom>
            <a:rect b="b" l="l" r="r" t="t"/>
            <a:pathLst>
              <a:path extrusionOk="0" fill="none" h="182031" w="284476">
                <a:moveTo>
                  <a:pt x="284476" y="174380"/>
                </a:moveTo>
                <a:lnTo>
                  <a:pt x="284476" y="7619"/>
                </a:lnTo>
                <a:cubicBezTo>
                  <a:pt x="280258" y="7619"/>
                  <a:pt x="276824" y="4219"/>
                  <a:pt x="276824" y="1"/>
                </a:cubicBezTo>
                <a:lnTo>
                  <a:pt x="7620" y="1"/>
                </a:lnTo>
                <a:cubicBezTo>
                  <a:pt x="7620" y="4219"/>
                  <a:pt x="4219" y="7619"/>
                  <a:pt x="1" y="7619"/>
                </a:cubicBezTo>
                <a:lnTo>
                  <a:pt x="1" y="174380"/>
                </a:lnTo>
                <a:cubicBezTo>
                  <a:pt x="4219" y="174380"/>
                  <a:pt x="7620" y="177780"/>
                  <a:pt x="7620" y="182031"/>
                </a:cubicBezTo>
                <a:lnTo>
                  <a:pt x="276824" y="182031"/>
                </a:lnTo>
                <a:cubicBezTo>
                  <a:pt x="276824" y="177780"/>
                  <a:pt x="280258" y="174380"/>
                  <a:pt x="284476" y="174380"/>
                </a:cubicBezTo>
                <a:close/>
              </a:path>
            </a:pathLst>
          </a:custGeom>
          <a:noFill/>
          <a:ln cap="rnd" cmpd="sng" w="269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 flipH="1">
            <a:off x="6125100" y="1374075"/>
            <a:ext cx="2298900" cy="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2" type="subTitle"/>
          </p:nvPr>
        </p:nvSpPr>
        <p:spPr>
          <a:xfrm flipH="1">
            <a:off x="720025" y="2847050"/>
            <a:ext cx="2298900" cy="4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b="1" sz="20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3" type="subTitle"/>
          </p:nvPr>
        </p:nvSpPr>
        <p:spPr>
          <a:xfrm flipH="1">
            <a:off x="4572000" y="1876339"/>
            <a:ext cx="3852000" cy="86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4" type="subTitle"/>
          </p:nvPr>
        </p:nvSpPr>
        <p:spPr>
          <a:xfrm flipH="1">
            <a:off x="720025" y="3349800"/>
            <a:ext cx="3852000" cy="86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bg>
      <p:bgPr>
        <a:solidFill>
          <a:schemeClr val="dk2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6"/>
          <p:cNvGrpSpPr/>
          <p:nvPr/>
        </p:nvGrpSpPr>
        <p:grpSpPr>
          <a:xfrm>
            <a:off x="0" y="0"/>
            <a:ext cx="9144091" cy="5143648"/>
            <a:chOff x="0" y="0"/>
            <a:chExt cx="7440875" cy="4152456"/>
          </a:xfrm>
        </p:grpSpPr>
        <p:sp>
          <p:nvSpPr>
            <p:cNvPr id="74" name="Google Shape;74;p16"/>
            <p:cNvSpPr/>
            <p:nvPr/>
          </p:nvSpPr>
          <p:spPr>
            <a:xfrm>
              <a:off x="265057" y="0"/>
              <a:ext cx="7545" cy="2884827"/>
            </a:xfrm>
            <a:custGeom>
              <a:rect b="b" l="l" r="r" t="t"/>
              <a:pathLst>
                <a:path extrusionOk="0" h="43971" w="115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6"/>
            <p:cNvSpPr/>
            <p:nvPr/>
          </p:nvSpPr>
          <p:spPr>
            <a:xfrm>
              <a:off x="583651" y="0"/>
              <a:ext cx="7348" cy="2884827"/>
            </a:xfrm>
            <a:custGeom>
              <a:rect b="b" l="l" r="r" t="t"/>
              <a:pathLst>
                <a:path extrusionOk="0" h="43971" w="112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6"/>
            <p:cNvSpPr/>
            <p:nvPr/>
          </p:nvSpPr>
          <p:spPr>
            <a:xfrm>
              <a:off x="902179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1" y="1"/>
                  </a:moveTo>
                  <a:lnTo>
                    <a:pt x="1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1220641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0" y="1"/>
                  </a:moveTo>
                  <a:lnTo>
                    <a:pt x="0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6"/>
            <p:cNvSpPr/>
            <p:nvPr/>
          </p:nvSpPr>
          <p:spPr>
            <a:xfrm>
              <a:off x="1539169" y="0"/>
              <a:ext cx="7545" cy="2884827"/>
            </a:xfrm>
            <a:custGeom>
              <a:rect b="b" l="l" r="r" t="t"/>
              <a:pathLst>
                <a:path extrusionOk="0" h="43971" w="115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1857762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6"/>
            <p:cNvSpPr/>
            <p:nvPr/>
          </p:nvSpPr>
          <p:spPr>
            <a:xfrm>
              <a:off x="2176224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0" y="1"/>
                  </a:moveTo>
                  <a:lnTo>
                    <a:pt x="0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6"/>
            <p:cNvSpPr/>
            <p:nvPr/>
          </p:nvSpPr>
          <p:spPr>
            <a:xfrm>
              <a:off x="2494752" y="0"/>
              <a:ext cx="7545" cy="2884827"/>
            </a:xfrm>
            <a:custGeom>
              <a:rect b="b" l="l" r="r" t="t"/>
              <a:pathLst>
                <a:path extrusionOk="0" h="43971" w="115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6"/>
            <p:cNvSpPr/>
            <p:nvPr/>
          </p:nvSpPr>
          <p:spPr>
            <a:xfrm>
              <a:off x="2813346" y="0"/>
              <a:ext cx="7348" cy="2884827"/>
            </a:xfrm>
            <a:custGeom>
              <a:rect b="b" l="l" r="r" t="t"/>
              <a:pathLst>
                <a:path extrusionOk="0" h="43971" w="112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6"/>
            <p:cNvSpPr/>
            <p:nvPr/>
          </p:nvSpPr>
          <p:spPr>
            <a:xfrm>
              <a:off x="3131874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1" y="1"/>
                  </a:moveTo>
                  <a:lnTo>
                    <a:pt x="1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6"/>
            <p:cNvSpPr/>
            <p:nvPr/>
          </p:nvSpPr>
          <p:spPr>
            <a:xfrm>
              <a:off x="3450336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>
              <a:off x="3768929" y="0"/>
              <a:ext cx="7348" cy="2884827"/>
            </a:xfrm>
            <a:custGeom>
              <a:rect b="b" l="l" r="r" t="t"/>
              <a:pathLst>
                <a:path extrusionOk="0" h="43971" w="112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4087457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1" y="1"/>
                  </a:moveTo>
                  <a:lnTo>
                    <a:pt x="1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/>
            <p:nvPr/>
          </p:nvSpPr>
          <p:spPr>
            <a:xfrm>
              <a:off x="4405920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0" y="1"/>
                  </a:moveTo>
                  <a:lnTo>
                    <a:pt x="0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4724447" y="0"/>
              <a:ext cx="7545" cy="2884827"/>
            </a:xfrm>
            <a:custGeom>
              <a:rect b="b" l="l" r="r" t="t"/>
              <a:pathLst>
                <a:path extrusionOk="0" h="43971" w="115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5043041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5361634" y="0"/>
              <a:ext cx="7348" cy="2884827"/>
            </a:xfrm>
            <a:custGeom>
              <a:rect b="b" l="l" r="r" t="t"/>
              <a:pathLst>
                <a:path extrusionOk="0" h="43971" w="112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5680031" y="0"/>
              <a:ext cx="7545" cy="2884827"/>
            </a:xfrm>
            <a:custGeom>
              <a:rect b="b" l="l" r="r" t="t"/>
              <a:pathLst>
                <a:path extrusionOk="0" h="43971" w="115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5998624" y="0"/>
              <a:ext cx="7348" cy="2884827"/>
            </a:xfrm>
            <a:custGeom>
              <a:rect b="b" l="l" r="r" t="t"/>
              <a:pathLst>
                <a:path extrusionOk="0" h="43971" w="112">
                  <a:moveTo>
                    <a:pt x="0" y="1"/>
                  </a:moveTo>
                  <a:lnTo>
                    <a:pt x="0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6317152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1" y="1"/>
                  </a:moveTo>
                  <a:lnTo>
                    <a:pt x="1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6635615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1" y="1"/>
                  </a:moveTo>
                  <a:lnTo>
                    <a:pt x="1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6954208" y="0"/>
              <a:ext cx="7479" cy="2884827"/>
            </a:xfrm>
            <a:custGeom>
              <a:rect b="b" l="l" r="r" t="t"/>
              <a:pathLst>
                <a:path extrusionOk="0" h="43971" w="114">
                  <a:moveTo>
                    <a:pt x="0" y="1"/>
                  </a:moveTo>
                  <a:lnTo>
                    <a:pt x="0" y="43970"/>
                  </a:lnTo>
                  <a:lnTo>
                    <a:pt x="114" y="43970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7272736" y="0"/>
              <a:ext cx="7414" cy="2884827"/>
            </a:xfrm>
            <a:custGeom>
              <a:rect b="b" l="l" r="r" t="t"/>
              <a:pathLst>
                <a:path extrusionOk="0" h="43971" w="113">
                  <a:moveTo>
                    <a:pt x="1" y="1"/>
                  </a:moveTo>
                  <a:lnTo>
                    <a:pt x="1" y="43970"/>
                  </a:lnTo>
                  <a:lnTo>
                    <a:pt x="112" y="43970"/>
                  </a:lnTo>
                  <a:lnTo>
                    <a:pt x="112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0" y="70857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0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0" y="374885"/>
              <a:ext cx="7440875" cy="7348"/>
            </a:xfrm>
            <a:custGeom>
              <a:rect b="b" l="l" r="r" t="t"/>
              <a:pathLst>
                <a:path extrusionOk="0" h="112" w="113415">
                  <a:moveTo>
                    <a:pt x="0" y="0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0" y="678783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0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0" y="982811"/>
              <a:ext cx="7440875" cy="7414"/>
            </a:xfrm>
            <a:custGeom>
              <a:rect b="b" l="l" r="r" t="t"/>
              <a:pathLst>
                <a:path extrusionOk="0" h="113" w="113415">
                  <a:moveTo>
                    <a:pt x="0" y="0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0" y="1286708"/>
              <a:ext cx="7440875" cy="7545"/>
            </a:xfrm>
            <a:custGeom>
              <a:rect b="b" l="l" r="r" t="t"/>
              <a:pathLst>
                <a:path extrusionOk="0" h="115" w="113415">
                  <a:moveTo>
                    <a:pt x="0" y="1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0" y="1590737"/>
              <a:ext cx="7440875" cy="7414"/>
            </a:xfrm>
            <a:custGeom>
              <a:rect b="b" l="l" r="r" t="t"/>
              <a:pathLst>
                <a:path extrusionOk="0" h="113" w="113415">
                  <a:moveTo>
                    <a:pt x="0" y="1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0" y="1894700"/>
              <a:ext cx="7440875" cy="7348"/>
            </a:xfrm>
            <a:custGeom>
              <a:rect b="b" l="l" r="r" t="t"/>
              <a:pathLst>
                <a:path extrusionOk="0" h="112" w="113415">
                  <a:moveTo>
                    <a:pt x="0" y="0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0" y="2198597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0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0" y="2502625"/>
              <a:ext cx="7440875" cy="7348"/>
            </a:xfrm>
            <a:custGeom>
              <a:rect b="b" l="l" r="r" t="t"/>
              <a:pathLst>
                <a:path extrusionOk="0" h="112" w="113415">
                  <a:moveTo>
                    <a:pt x="0" y="0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0" y="2806523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1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265057" y="2431703"/>
              <a:ext cx="7545" cy="1720754"/>
            </a:xfrm>
            <a:custGeom>
              <a:rect b="b" l="l" r="r" t="t"/>
              <a:pathLst>
                <a:path extrusionOk="0" h="26228" w="115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583651" y="2431703"/>
              <a:ext cx="7348" cy="1720754"/>
            </a:xfrm>
            <a:custGeom>
              <a:rect b="b" l="l" r="r" t="t"/>
              <a:pathLst>
                <a:path extrusionOk="0" h="26228" w="112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902179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1" y="0"/>
                  </a:moveTo>
                  <a:lnTo>
                    <a:pt x="1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1220641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0" y="0"/>
                  </a:moveTo>
                  <a:lnTo>
                    <a:pt x="0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1539169" y="2431703"/>
              <a:ext cx="7545" cy="1720754"/>
            </a:xfrm>
            <a:custGeom>
              <a:rect b="b" l="l" r="r" t="t"/>
              <a:pathLst>
                <a:path extrusionOk="0" h="26228" w="115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1857762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2176224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0" y="0"/>
                  </a:moveTo>
                  <a:lnTo>
                    <a:pt x="0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2494752" y="2431703"/>
              <a:ext cx="7545" cy="1720754"/>
            </a:xfrm>
            <a:custGeom>
              <a:rect b="b" l="l" r="r" t="t"/>
              <a:pathLst>
                <a:path extrusionOk="0" h="26228" w="115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2813346" y="2431703"/>
              <a:ext cx="7348" cy="1720754"/>
            </a:xfrm>
            <a:custGeom>
              <a:rect b="b" l="l" r="r" t="t"/>
              <a:pathLst>
                <a:path extrusionOk="0" h="26228" w="112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3131874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1" y="0"/>
                  </a:moveTo>
                  <a:lnTo>
                    <a:pt x="1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3450336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3768929" y="2431703"/>
              <a:ext cx="7348" cy="1720754"/>
            </a:xfrm>
            <a:custGeom>
              <a:rect b="b" l="l" r="r" t="t"/>
              <a:pathLst>
                <a:path extrusionOk="0" h="26228" w="112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4087457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1" y="0"/>
                  </a:moveTo>
                  <a:lnTo>
                    <a:pt x="1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4405920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0" y="0"/>
                  </a:moveTo>
                  <a:lnTo>
                    <a:pt x="0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4724447" y="2431703"/>
              <a:ext cx="7545" cy="1720754"/>
            </a:xfrm>
            <a:custGeom>
              <a:rect b="b" l="l" r="r" t="t"/>
              <a:pathLst>
                <a:path extrusionOk="0" h="26228" w="115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5043041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5361634" y="2431703"/>
              <a:ext cx="7348" cy="1720754"/>
            </a:xfrm>
            <a:custGeom>
              <a:rect b="b" l="l" r="r" t="t"/>
              <a:pathLst>
                <a:path extrusionOk="0" h="26228" w="112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5680031" y="2431703"/>
              <a:ext cx="7545" cy="1720754"/>
            </a:xfrm>
            <a:custGeom>
              <a:rect b="b" l="l" r="r" t="t"/>
              <a:pathLst>
                <a:path extrusionOk="0" h="26228" w="115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5998624" y="2431703"/>
              <a:ext cx="7348" cy="1720754"/>
            </a:xfrm>
            <a:custGeom>
              <a:rect b="b" l="l" r="r" t="t"/>
              <a:pathLst>
                <a:path extrusionOk="0" h="26228" w="112">
                  <a:moveTo>
                    <a:pt x="0" y="0"/>
                  </a:moveTo>
                  <a:lnTo>
                    <a:pt x="0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317152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1" y="0"/>
                  </a:moveTo>
                  <a:lnTo>
                    <a:pt x="1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6635615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1" y="0"/>
                  </a:moveTo>
                  <a:lnTo>
                    <a:pt x="1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6954208" y="2431703"/>
              <a:ext cx="7479" cy="1720754"/>
            </a:xfrm>
            <a:custGeom>
              <a:rect b="b" l="l" r="r" t="t"/>
              <a:pathLst>
                <a:path extrusionOk="0" h="26228" w="114">
                  <a:moveTo>
                    <a:pt x="0" y="0"/>
                  </a:moveTo>
                  <a:lnTo>
                    <a:pt x="0" y="26227"/>
                  </a:lnTo>
                  <a:lnTo>
                    <a:pt x="114" y="2622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7272736" y="2431703"/>
              <a:ext cx="7414" cy="1720754"/>
            </a:xfrm>
            <a:custGeom>
              <a:rect b="b" l="l" r="r" t="t"/>
              <a:pathLst>
                <a:path extrusionOk="0" h="26228" w="113">
                  <a:moveTo>
                    <a:pt x="1" y="0"/>
                  </a:moveTo>
                  <a:lnTo>
                    <a:pt x="1" y="26227"/>
                  </a:lnTo>
                  <a:lnTo>
                    <a:pt x="112" y="26227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0" y="2502494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1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0" y="2806523"/>
              <a:ext cx="7440875" cy="7414"/>
            </a:xfrm>
            <a:custGeom>
              <a:rect b="b" l="l" r="r" t="t"/>
              <a:pathLst>
                <a:path extrusionOk="0" h="113" w="113415">
                  <a:moveTo>
                    <a:pt x="0" y="1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0" y="3110420"/>
              <a:ext cx="7440875" cy="7545"/>
            </a:xfrm>
            <a:custGeom>
              <a:rect b="b" l="l" r="r" t="t"/>
              <a:pathLst>
                <a:path extrusionOk="0" h="115" w="113415">
                  <a:moveTo>
                    <a:pt x="0" y="1"/>
                  </a:moveTo>
                  <a:lnTo>
                    <a:pt x="0" y="114"/>
                  </a:lnTo>
                  <a:lnTo>
                    <a:pt x="113414" y="114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0" y="3414448"/>
              <a:ext cx="7440875" cy="7414"/>
            </a:xfrm>
            <a:custGeom>
              <a:rect b="b" l="l" r="r" t="t"/>
              <a:pathLst>
                <a:path extrusionOk="0" h="113" w="113415">
                  <a:moveTo>
                    <a:pt x="0" y="1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1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0" y="3718411"/>
              <a:ext cx="7440875" cy="7479"/>
            </a:xfrm>
            <a:custGeom>
              <a:rect b="b" l="l" r="r" t="t"/>
              <a:pathLst>
                <a:path extrusionOk="0" h="114" w="113415">
                  <a:moveTo>
                    <a:pt x="0" y="0"/>
                  </a:moveTo>
                  <a:lnTo>
                    <a:pt x="0" y="113"/>
                  </a:lnTo>
                  <a:lnTo>
                    <a:pt x="113414" y="113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0" y="4022440"/>
              <a:ext cx="7440875" cy="7348"/>
            </a:xfrm>
            <a:custGeom>
              <a:rect b="b" l="l" r="r" t="t"/>
              <a:pathLst>
                <a:path extrusionOk="0" h="112" w="113415">
                  <a:moveTo>
                    <a:pt x="0" y="0"/>
                  </a:moveTo>
                  <a:lnTo>
                    <a:pt x="0" y="112"/>
                  </a:lnTo>
                  <a:lnTo>
                    <a:pt x="113414" y="112"/>
                  </a:lnTo>
                  <a:lnTo>
                    <a:pt x="113414" y="0"/>
                  </a:lnTo>
                  <a:close/>
                </a:path>
              </a:pathLst>
            </a:custGeom>
            <a:solidFill>
              <a:schemeClr val="hlink">
                <a:alpha val="120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" name="Google Shape;136;p16"/>
          <p:cNvGrpSpPr/>
          <p:nvPr/>
        </p:nvGrpSpPr>
        <p:grpSpPr>
          <a:xfrm>
            <a:off x="502465" y="399924"/>
            <a:ext cx="8139069" cy="4343656"/>
            <a:chOff x="916986" y="2500875"/>
            <a:chExt cx="2280618" cy="1217119"/>
          </a:xfrm>
        </p:grpSpPr>
        <p:sp>
          <p:nvSpPr>
            <p:cNvPr id="137" name="Google Shape;137;p16"/>
            <p:cNvSpPr/>
            <p:nvPr/>
          </p:nvSpPr>
          <p:spPr>
            <a:xfrm>
              <a:off x="930568" y="2514572"/>
              <a:ext cx="105996" cy="1189768"/>
            </a:xfrm>
            <a:custGeom>
              <a:rect b="b" l="l" r="r" t="t"/>
              <a:pathLst>
                <a:path extrusionOk="0" h="20586" w="1834">
                  <a:moveTo>
                    <a:pt x="1147" y="1"/>
                  </a:moveTo>
                  <a:cubicBezTo>
                    <a:pt x="515" y="1"/>
                    <a:pt x="1" y="509"/>
                    <a:pt x="1" y="1139"/>
                  </a:cubicBezTo>
                  <a:lnTo>
                    <a:pt x="1" y="1854"/>
                  </a:lnTo>
                  <a:cubicBezTo>
                    <a:pt x="440" y="1854"/>
                    <a:pt x="796" y="2209"/>
                    <a:pt x="796" y="2645"/>
                  </a:cubicBezTo>
                  <a:cubicBezTo>
                    <a:pt x="796" y="3081"/>
                    <a:pt x="440" y="3433"/>
                    <a:pt x="1" y="3433"/>
                  </a:cubicBezTo>
                  <a:lnTo>
                    <a:pt x="1" y="4390"/>
                  </a:lnTo>
                  <a:cubicBezTo>
                    <a:pt x="440" y="4390"/>
                    <a:pt x="796" y="4745"/>
                    <a:pt x="796" y="5181"/>
                  </a:cubicBezTo>
                  <a:cubicBezTo>
                    <a:pt x="796" y="5615"/>
                    <a:pt x="440" y="5969"/>
                    <a:pt x="1" y="5969"/>
                  </a:cubicBezTo>
                  <a:lnTo>
                    <a:pt x="1" y="6924"/>
                  </a:lnTo>
                  <a:cubicBezTo>
                    <a:pt x="440" y="6924"/>
                    <a:pt x="796" y="7281"/>
                    <a:pt x="796" y="7717"/>
                  </a:cubicBezTo>
                  <a:cubicBezTo>
                    <a:pt x="796" y="8151"/>
                    <a:pt x="440" y="8505"/>
                    <a:pt x="1" y="8505"/>
                  </a:cubicBezTo>
                  <a:lnTo>
                    <a:pt x="1" y="9460"/>
                  </a:lnTo>
                  <a:cubicBezTo>
                    <a:pt x="440" y="9460"/>
                    <a:pt x="796" y="9815"/>
                    <a:pt x="796" y="10251"/>
                  </a:cubicBezTo>
                  <a:cubicBezTo>
                    <a:pt x="796" y="10687"/>
                    <a:pt x="440" y="11041"/>
                    <a:pt x="1" y="11041"/>
                  </a:cubicBezTo>
                  <a:lnTo>
                    <a:pt x="1" y="11996"/>
                  </a:lnTo>
                  <a:cubicBezTo>
                    <a:pt x="440" y="11996"/>
                    <a:pt x="796" y="12351"/>
                    <a:pt x="796" y="12787"/>
                  </a:cubicBezTo>
                  <a:cubicBezTo>
                    <a:pt x="796" y="13222"/>
                    <a:pt x="440" y="13575"/>
                    <a:pt x="1" y="13575"/>
                  </a:cubicBezTo>
                  <a:lnTo>
                    <a:pt x="1" y="14532"/>
                  </a:lnTo>
                  <a:cubicBezTo>
                    <a:pt x="440" y="14532"/>
                    <a:pt x="796" y="14886"/>
                    <a:pt x="796" y="15322"/>
                  </a:cubicBezTo>
                  <a:cubicBezTo>
                    <a:pt x="796" y="15758"/>
                    <a:pt x="440" y="16111"/>
                    <a:pt x="1" y="16111"/>
                  </a:cubicBezTo>
                  <a:lnTo>
                    <a:pt x="1" y="17068"/>
                  </a:lnTo>
                  <a:cubicBezTo>
                    <a:pt x="440" y="17068"/>
                    <a:pt x="796" y="17422"/>
                    <a:pt x="796" y="17856"/>
                  </a:cubicBezTo>
                  <a:cubicBezTo>
                    <a:pt x="796" y="18292"/>
                    <a:pt x="440" y="18647"/>
                    <a:pt x="1" y="18647"/>
                  </a:cubicBezTo>
                  <a:lnTo>
                    <a:pt x="1" y="19448"/>
                  </a:lnTo>
                  <a:cubicBezTo>
                    <a:pt x="1" y="20077"/>
                    <a:pt x="515" y="20586"/>
                    <a:pt x="1147" y="20586"/>
                  </a:cubicBezTo>
                  <a:lnTo>
                    <a:pt x="1833" y="2058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1036508" y="2514572"/>
              <a:ext cx="2147431" cy="1189768"/>
            </a:xfrm>
            <a:custGeom>
              <a:rect b="b" l="l" r="r" t="t"/>
              <a:pathLst>
                <a:path extrusionOk="0" h="20586" w="37156">
                  <a:moveTo>
                    <a:pt x="0" y="1"/>
                  </a:moveTo>
                  <a:lnTo>
                    <a:pt x="0" y="20586"/>
                  </a:lnTo>
                  <a:lnTo>
                    <a:pt x="36303" y="20586"/>
                  </a:lnTo>
                  <a:cubicBezTo>
                    <a:pt x="36773" y="20586"/>
                    <a:pt x="37156" y="20205"/>
                    <a:pt x="37156" y="19733"/>
                  </a:cubicBezTo>
                  <a:lnTo>
                    <a:pt x="37156" y="851"/>
                  </a:lnTo>
                  <a:cubicBezTo>
                    <a:pt x="37156" y="382"/>
                    <a:pt x="36773" y="1"/>
                    <a:pt x="363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916986" y="2500875"/>
              <a:ext cx="93570" cy="139459"/>
            </a:xfrm>
            <a:custGeom>
              <a:rect b="b" l="l" r="r" t="t"/>
              <a:pathLst>
                <a:path extrusionOk="0" h="2413" w="1619">
                  <a:moveTo>
                    <a:pt x="1382" y="0"/>
                  </a:moveTo>
                  <a:cubicBezTo>
                    <a:pt x="620" y="0"/>
                    <a:pt x="0" y="617"/>
                    <a:pt x="0" y="1376"/>
                  </a:cubicBezTo>
                  <a:lnTo>
                    <a:pt x="0" y="2177"/>
                  </a:lnTo>
                  <a:cubicBezTo>
                    <a:pt x="0" y="2308"/>
                    <a:pt x="106" y="2412"/>
                    <a:pt x="236" y="2412"/>
                  </a:cubicBezTo>
                  <a:cubicBezTo>
                    <a:pt x="367" y="2412"/>
                    <a:pt x="473" y="2308"/>
                    <a:pt x="473" y="2177"/>
                  </a:cubicBezTo>
                  <a:lnTo>
                    <a:pt x="473" y="1376"/>
                  </a:lnTo>
                  <a:cubicBezTo>
                    <a:pt x="473" y="878"/>
                    <a:pt x="881" y="474"/>
                    <a:pt x="1382" y="474"/>
                  </a:cubicBezTo>
                  <a:cubicBezTo>
                    <a:pt x="1512" y="474"/>
                    <a:pt x="1618" y="367"/>
                    <a:pt x="1618" y="238"/>
                  </a:cubicBezTo>
                  <a:cubicBezTo>
                    <a:pt x="1618" y="107"/>
                    <a:pt x="1512" y="0"/>
                    <a:pt x="1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916986" y="3578650"/>
              <a:ext cx="133160" cy="139344"/>
            </a:xfrm>
            <a:custGeom>
              <a:rect b="b" l="l" r="r" t="t"/>
              <a:pathLst>
                <a:path extrusionOk="0" h="2411" w="2304">
                  <a:moveTo>
                    <a:pt x="236" y="0"/>
                  </a:moveTo>
                  <a:cubicBezTo>
                    <a:pt x="106" y="0"/>
                    <a:pt x="0" y="106"/>
                    <a:pt x="0" y="236"/>
                  </a:cubicBezTo>
                  <a:lnTo>
                    <a:pt x="0" y="1037"/>
                  </a:lnTo>
                  <a:cubicBezTo>
                    <a:pt x="0" y="1795"/>
                    <a:pt x="620" y="2410"/>
                    <a:pt x="1382" y="2410"/>
                  </a:cubicBezTo>
                  <a:lnTo>
                    <a:pt x="2068" y="2410"/>
                  </a:lnTo>
                  <a:cubicBezTo>
                    <a:pt x="2199" y="2410"/>
                    <a:pt x="2304" y="2306"/>
                    <a:pt x="2304" y="2175"/>
                  </a:cubicBezTo>
                  <a:cubicBezTo>
                    <a:pt x="2304" y="2043"/>
                    <a:pt x="2199" y="1939"/>
                    <a:pt x="2068" y="1939"/>
                  </a:cubicBezTo>
                  <a:lnTo>
                    <a:pt x="1382" y="1939"/>
                  </a:lnTo>
                  <a:cubicBezTo>
                    <a:pt x="881" y="1939"/>
                    <a:pt x="473" y="1535"/>
                    <a:pt x="473" y="1037"/>
                  </a:cubicBezTo>
                  <a:lnTo>
                    <a:pt x="473" y="236"/>
                  </a:lnTo>
                  <a:cubicBezTo>
                    <a:pt x="473" y="106"/>
                    <a:pt x="367" y="0"/>
                    <a:pt x="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2917819" y="3493113"/>
              <a:ext cx="279786" cy="224880"/>
            </a:xfrm>
            <a:custGeom>
              <a:rect b="b" l="l" r="r" t="t"/>
              <a:pathLst>
                <a:path extrusionOk="0" h="3891" w="4841">
                  <a:moveTo>
                    <a:pt x="4605" y="0"/>
                  </a:moveTo>
                  <a:cubicBezTo>
                    <a:pt x="4473" y="0"/>
                    <a:pt x="4367" y="107"/>
                    <a:pt x="4367" y="236"/>
                  </a:cubicBezTo>
                  <a:lnTo>
                    <a:pt x="4367" y="2802"/>
                  </a:lnTo>
                  <a:cubicBezTo>
                    <a:pt x="4367" y="3142"/>
                    <a:pt x="4092" y="3419"/>
                    <a:pt x="3752" y="3419"/>
                  </a:cubicBezTo>
                  <a:lnTo>
                    <a:pt x="238" y="3419"/>
                  </a:lnTo>
                  <a:cubicBezTo>
                    <a:pt x="107" y="3419"/>
                    <a:pt x="1" y="3523"/>
                    <a:pt x="1" y="3655"/>
                  </a:cubicBezTo>
                  <a:cubicBezTo>
                    <a:pt x="1" y="3786"/>
                    <a:pt x="107" y="3890"/>
                    <a:pt x="238" y="3890"/>
                  </a:cubicBezTo>
                  <a:lnTo>
                    <a:pt x="3752" y="3890"/>
                  </a:lnTo>
                  <a:cubicBezTo>
                    <a:pt x="4353" y="3890"/>
                    <a:pt x="4840" y="3403"/>
                    <a:pt x="4840" y="2802"/>
                  </a:cubicBezTo>
                  <a:lnTo>
                    <a:pt x="4840" y="236"/>
                  </a:lnTo>
                  <a:cubicBezTo>
                    <a:pt x="4840" y="107"/>
                    <a:pt x="4734" y="0"/>
                    <a:pt x="4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" name="Google Shape;142;p16"/>
          <p:cNvSpPr txBox="1"/>
          <p:nvPr>
            <p:ph type="title"/>
          </p:nvPr>
        </p:nvSpPr>
        <p:spPr>
          <a:xfrm>
            <a:off x="1291500" y="2400500"/>
            <a:ext cx="4320000" cy="91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16"/>
          <p:cNvSpPr txBox="1"/>
          <p:nvPr>
            <p:ph hasCustomPrompt="1" idx="2" type="title"/>
          </p:nvPr>
        </p:nvSpPr>
        <p:spPr>
          <a:xfrm>
            <a:off x="1291500" y="1241525"/>
            <a:ext cx="1652100" cy="915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16"/>
          <p:cNvSpPr txBox="1"/>
          <p:nvPr>
            <p:ph idx="1" type="subTitle"/>
          </p:nvPr>
        </p:nvSpPr>
        <p:spPr>
          <a:xfrm>
            <a:off x="1291500" y="3360725"/>
            <a:ext cx="43200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6"/>
          <p:cNvSpPr/>
          <p:nvPr/>
        </p:nvSpPr>
        <p:spPr>
          <a:xfrm>
            <a:off x="1190841" y="4876886"/>
            <a:ext cx="207420" cy="186779"/>
          </a:xfrm>
          <a:custGeom>
            <a:rect b="b" l="l" r="r" t="t"/>
            <a:pathLst>
              <a:path extrusionOk="0" h="3502" w="3889">
                <a:moveTo>
                  <a:pt x="1944" y="1"/>
                </a:moveTo>
                <a:cubicBezTo>
                  <a:pt x="1791" y="1"/>
                  <a:pt x="1637" y="81"/>
                  <a:pt x="1558" y="241"/>
                </a:cubicBezTo>
                <a:lnTo>
                  <a:pt x="1330" y="702"/>
                </a:lnTo>
                <a:cubicBezTo>
                  <a:pt x="1268" y="830"/>
                  <a:pt x="1145" y="918"/>
                  <a:pt x="1005" y="938"/>
                </a:cubicBezTo>
                <a:lnTo>
                  <a:pt x="497" y="1012"/>
                </a:lnTo>
                <a:cubicBezTo>
                  <a:pt x="142" y="1063"/>
                  <a:pt x="0" y="1498"/>
                  <a:pt x="257" y="1748"/>
                </a:cubicBezTo>
                <a:lnTo>
                  <a:pt x="624" y="2107"/>
                </a:lnTo>
                <a:cubicBezTo>
                  <a:pt x="727" y="2206"/>
                  <a:pt x="773" y="2348"/>
                  <a:pt x="748" y="2488"/>
                </a:cubicBezTo>
                <a:lnTo>
                  <a:pt x="661" y="2995"/>
                </a:lnTo>
                <a:cubicBezTo>
                  <a:pt x="614" y="3274"/>
                  <a:pt x="836" y="3501"/>
                  <a:pt x="1088" y="3501"/>
                </a:cubicBezTo>
                <a:cubicBezTo>
                  <a:pt x="1154" y="3501"/>
                  <a:pt x="1223" y="3485"/>
                  <a:pt x="1289" y="3450"/>
                </a:cubicBezTo>
                <a:lnTo>
                  <a:pt x="1744" y="3211"/>
                </a:lnTo>
                <a:cubicBezTo>
                  <a:pt x="1806" y="3178"/>
                  <a:pt x="1875" y="3162"/>
                  <a:pt x="1944" y="3162"/>
                </a:cubicBezTo>
                <a:cubicBezTo>
                  <a:pt x="2013" y="3162"/>
                  <a:pt x="2082" y="3178"/>
                  <a:pt x="2145" y="3211"/>
                </a:cubicBezTo>
                <a:lnTo>
                  <a:pt x="2600" y="3450"/>
                </a:lnTo>
                <a:cubicBezTo>
                  <a:pt x="2666" y="3485"/>
                  <a:pt x="2735" y="3501"/>
                  <a:pt x="2801" y="3501"/>
                </a:cubicBezTo>
                <a:cubicBezTo>
                  <a:pt x="3053" y="3501"/>
                  <a:pt x="3273" y="3274"/>
                  <a:pt x="3226" y="2995"/>
                </a:cubicBezTo>
                <a:lnTo>
                  <a:pt x="3139" y="2488"/>
                </a:lnTo>
                <a:cubicBezTo>
                  <a:pt x="3116" y="2348"/>
                  <a:pt x="3162" y="2206"/>
                  <a:pt x="3263" y="2107"/>
                </a:cubicBezTo>
                <a:lnTo>
                  <a:pt x="3631" y="1748"/>
                </a:lnTo>
                <a:cubicBezTo>
                  <a:pt x="3888" y="1498"/>
                  <a:pt x="3747" y="1063"/>
                  <a:pt x="3392" y="1012"/>
                </a:cubicBezTo>
                <a:lnTo>
                  <a:pt x="2884" y="938"/>
                </a:lnTo>
                <a:cubicBezTo>
                  <a:pt x="2744" y="918"/>
                  <a:pt x="2621" y="830"/>
                  <a:pt x="2559" y="702"/>
                </a:cubicBezTo>
                <a:lnTo>
                  <a:pt x="2331" y="241"/>
                </a:lnTo>
                <a:cubicBezTo>
                  <a:pt x="2252" y="81"/>
                  <a:pt x="2098" y="1"/>
                  <a:pt x="19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212841" y="4445786"/>
            <a:ext cx="207420" cy="186779"/>
          </a:xfrm>
          <a:custGeom>
            <a:rect b="b" l="l" r="r" t="t"/>
            <a:pathLst>
              <a:path extrusionOk="0" h="3502" w="3889">
                <a:moveTo>
                  <a:pt x="1944" y="1"/>
                </a:moveTo>
                <a:cubicBezTo>
                  <a:pt x="1791" y="1"/>
                  <a:pt x="1637" y="81"/>
                  <a:pt x="1558" y="241"/>
                </a:cubicBezTo>
                <a:lnTo>
                  <a:pt x="1330" y="702"/>
                </a:lnTo>
                <a:cubicBezTo>
                  <a:pt x="1268" y="830"/>
                  <a:pt x="1145" y="918"/>
                  <a:pt x="1005" y="938"/>
                </a:cubicBezTo>
                <a:lnTo>
                  <a:pt x="497" y="1012"/>
                </a:lnTo>
                <a:cubicBezTo>
                  <a:pt x="142" y="1063"/>
                  <a:pt x="0" y="1498"/>
                  <a:pt x="257" y="1748"/>
                </a:cubicBezTo>
                <a:lnTo>
                  <a:pt x="624" y="2107"/>
                </a:lnTo>
                <a:cubicBezTo>
                  <a:pt x="727" y="2206"/>
                  <a:pt x="773" y="2348"/>
                  <a:pt x="748" y="2488"/>
                </a:cubicBezTo>
                <a:lnTo>
                  <a:pt x="661" y="2995"/>
                </a:lnTo>
                <a:cubicBezTo>
                  <a:pt x="614" y="3274"/>
                  <a:pt x="836" y="3501"/>
                  <a:pt x="1088" y="3501"/>
                </a:cubicBezTo>
                <a:cubicBezTo>
                  <a:pt x="1154" y="3501"/>
                  <a:pt x="1223" y="3485"/>
                  <a:pt x="1289" y="3450"/>
                </a:cubicBezTo>
                <a:lnTo>
                  <a:pt x="1744" y="3211"/>
                </a:lnTo>
                <a:cubicBezTo>
                  <a:pt x="1806" y="3178"/>
                  <a:pt x="1875" y="3162"/>
                  <a:pt x="1944" y="3162"/>
                </a:cubicBezTo>
                <a:cubicBezTo>
                  <a:pt x="2013" y="3162"/>
                  <a:pt x="2082" y="3178"/>
                  <a:pt x="2145" y="3211"/>
                </a:cubicBezTo>
                <a:lnTo>
                  <a:pt x="2600" y="3450"/>
                </a:lnTo>
                <a:cubicBezTo>
                  <a:pt x="2666" y="3485"/>
                  <a:pt x="2735" y="3501"/>
                  <a:pt x="2801" y="3501"/>
                </a:cubicBezTo>
                <a:cubicBezTo>
                  <a:pt x="3053" y="3501"/>
                  <a:pt x="3273" y="3274"/>
                  <a:pt x="3226" y="2995"/>
                </a:cubicBezTo>
                <a:lnTo>
                  <a:pt x="3139" y="2488"/>
                </a:lnTo>
                <a:cubicBezTo>
                  <a:pt x="3116" y="2348"/>
                  <a:pt x="3162" y="2206"/>
                  <a:pt x="3263" y="2107"/>
                </a:cubicBezTo>
                <a:lnTo>
                  <a:pt x="3631" y="1748"/>
                </a:lnTo>
                <a:cubicBezTo>
                  <a:pt x="3888" y="1498"/>
                  <a:pt x="3747" y="1063"/>
                  <a:pt x="3392" y="1012"/>
                </a:cubicBezTo>
                <a:lnTo>
                  <a:pt x="2884" y="938"/>
                </a:lnTo>
                <a:cubicBezTo>
                  <a:pt x="2744" y="918"/>
                  <a:pt x="2621" y="830"/>
                  <a:pt x="2559" y="702"/>
                </a:cubicBezTo>
                <a:lnTo>
                  <a:pt x="2331" y="241"/>
                </a:lnTo>
                <a:cubicBezTo>
                  <a:pt x="2252" y="81"/>
                  <a:pt x="2098" y="1"/>
                  <a:pt x="194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073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/>
          <p:nvPr/>
        </p:nvSpPr>
        <p:spPr>
          <a:xfrm>
            <a:off x="-228600" y="518400"/>
            <a:ext cx="9601200" cy="1477800"/>
          </a:xfrm>
          <a:prstGeom prst="rect">
            <a:avLst/>
          </a:prstGeom>
          <a:solidFill>
            <a:srgbClr val="F8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228590" y="228602"/>
            <a:ext cx="2057400" cy="20574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8E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erriweather"/>
                <a:ea typeface="Merriweather"/>
                <a:cs typeface="Merriweather"/>
                <a:sym typeface="Merriweather"/>
              </a:rPr>
              <a:t>Fall</a:t>
            </a:r>
            <a:endParaRPr sz="3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Merriweather"/>
                <a:ea typeface="Merriweather"/>
                <a:cs typeface="Merriweather"/>
                <a:sym typeface="Merriweather"/>
              </a:rPr>
              <a:t>1</a:t>
            </a:r>
            <a:endParaRPr sz="9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-228600" y="3118800"/>
            <a:ext cx="9601200" cy="1477800"/>
          </a:xfrm>
          <a:prstGeom prst="rect">
            <a:avLst/>
          </a:prstGeom>
          <a:noFill/>
          <a:ln cap="flat" cmpd="sng" w="152400">
            <a:solidFill>
              <a:srgbClr val="F8E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6857990" y="2829002"/>
            <a:ext cx="2057400" cy="20574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latin typeface="Leckerli One"/>
              <a:ea typeface="Leckerli One"/>
              <a:cs typeface="Leckerli One"/>
              <a:sym typeface="Leckerli One"/>
            </a:endParaRPr>
          </a:p>
        </p:txBody>
      </p:sp>
      <p:pic>
        <p:nvPicPr>
          <p:cNvPr id="155" name="Google Shape;155;p1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990" y="2829000"/>
            <a:ext cx="20574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/>
        </p:nvSpPr>
        <p:spPr>
          <a:xfrm>
            <a:off x="228600" y="3211200"/>
            <a:ext cx="6400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Merriweather"/>
                <a:ea typeface="Merriweather"/>
                <a:cs typeface="Merriweather"/>
                <a:sym typeface="Merriweather"/>
              </a:rPr>
              <a:t>Stuy Prep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Lesson 26F1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2514600" y="641550"/>
            <a:ext cx="64008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Merriweather"/>
                <a:ea typeface="Merriweather"/>
                <a:cs typeface="Merriweather"/>
                <a:sym typeface="Merriweather"/>
              </a:rPr>
              <a:t>Verbs and Voice and Functions and Exponents</a:t>
            </a:r>
            <a:endParaRPr sz="4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/>
          <p:nvPr/>
        </p:nvSpPr>
        <p:spPr>
          <a:xfrm>
            <a:off x="-1522208" y="4131550"/>
            <a:ext cx="11479688" cy="1011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₊✩‧₊˚౨ৎ˚₊✩‧₊ ✮ ⋆ ˚｡⋆｡°✩⋆˚˖°</a:t>
            </a:r>
          </a:p>
        </p:txBody>
      </p:sp>
      <p:sp>
        <p:nvSpPr>
          <p:cNvPr id="163" name="Google Shape;163;p18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Welcome to Stuy Prep!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66" name="Google Shape;166;p18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Over our six weeks, we will be learning how to get a high score on the SHSAT, tricks and tips to do that, and work through practice SHSAT material.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All you’ll need is a device with internet access for Zoom and a learner’s mindset. We also recommend having scratch paper and a pen/pencil handy.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/>
          <p:nvPr/>
        </p:nvSpPr>
        <p:spPr>
          <a:xfrm>
            <a:off x="-1522208" y="4131550"/>
            <a:ext cx="11479688" cy="1011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₊✩‧₊˚౨ৎ˚₊✩‧₊ ✮ ⋆ ˚｡⋆｡°✩⋆˚˖°</a:t>
            </a:r>
          </a:p>
        </p:txBody>
      </p:sp>
      <p:sp>
        <p:nvSpPr>
          <p:cNvPr id="174" name="Google Shape;174;p19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For Returning Students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77" name="Google Shape;177;p19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If you were here last semester, you know that we’re trying out a program redesign. In the spring, we covered fundamental sixth- and seventh-grade skills.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4800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This semester, we will focus more on the SHSAT, looking at more advanced skills while developing test-taking strategies.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/>
          <p:nvPr/>
        </p:nvSpPr>
        <p:spPr>
          <a:xfrm>
            <a:off x="-1522208" y="4131550"/>
            <a:ext cx="11479688" cy="1011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₊✩‧₊˚౨ৎ˚₊✩‧₊ ✮ ⋆ ˚｡⋆｡°✩⋆˚˖°</a:t>
            </a:r>
          </a:p>
        </p:txBody>
      </p:sp>
      <p:sp>
        <p:nvSpPr>
          <p:cNvPr id="185" name="Google Shape;185;p20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87" name="Google Shape;187;p20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Google Classroom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8" name="Google Shape;188;p20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/>
        </p:nvSpPr>
        <p:spPr>
          <a:xfrm>
            <a:off x="228600" y="1490400"/>
            <a:ext cx="4114800" cy="1293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Join our Google Classroom: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k44dapj7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Google Classroom will have all of our resources and homework. Homework isn’t mandatory, but you should complete it as it’s light and prepares you for the SHSAT.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/>
          <p:nvPr/>
        </p:nvSpPr>
        <p:spPr>
          <a:xfrm>
            <a:off x="-1522208" y="4131550"/>
            <a:ext cx="11479688" cy="101196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₊✩‧₊˚౨ৎ˚₊✩‧₊ ✮ ⋆ ˚｡⋆｡°✩⋆˚˖°</a:t>
            </a:r>
          </a:p>
        </p:txBody>
      </p:sp>
      <p:sp>
        <p:nvSpPr>
          <p:cNvPr id="196" name="Google Shape;196;p21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The SHSAT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9" name="Google Shape;199;p21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 txBox="1"/>
          <p:nvPr/>
        </p:nvSpPr>
        <p:spPr>
          <a:xfrm>
            <a:off x="228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This year, the SHSAT is an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online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test. It’s a computer adaptive test, so you can’t go backward to previous questions. If you’re doing well, you’ll see harder questions.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You get three hours to answer 50 ELA questions and 50 math questions. You can start with either section. We recommend spending an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average of 1.5 minutes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per question.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073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/>
          <p:nvPr/>
        </p:nvSpPr>
        <p:spPr>
          <a:xfrm>
            <a:off x="-8" y="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8EFE9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07" name="Google Shape;207;p22"/>
          <p:cNvSpPr/>
          <p:nvPr/>
        </p:nvSpPr>
        <p:spPr>
          <a:xfrm>
            <a:off x="0" y="1547100"/>
            <a:ext cx="9144000" cy="738900"/>
          </a:xfrm>
          <a:prstGeom prst="rect">
            <a:avLst/>
          </a:prstGeom>
          <a:solidFill>
            <a:srgbClr val="F8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228590" y="228602"/>
            <a:ext cx="2057400" cy="2057400"/>
          </a:xfrm>
          <a:prstGeom prst="ellipse">
            <a:avLst/>
          </a:prstGeom>
          <a:solidFill>
            <a:srgbClr val="F8EFE9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erriweather"/>
                <a:ea typeface="Merriweather"/>
                <a:cs typeface="Merriweather"/>
                <a:sym typeface="Merriweather"/>
              </a:rPr>
              <a:t>Fall</a:t>
            </a:r>
            <a:endParaRPr sz="3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Merriweather"/>
                <a:ea typeface="Merriweather"/>
                <a:cs typeface="Merriweather"/>
                <a:sym typeface="Merriweather"/>
              </a:rPr>
              <a:t>1</a:t>
            </a:r>
            <a:endParaRPr sz="9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2514600" y="1547100"/>
            <a:ext cx="6400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Verbs and Voice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2514600" y="1011000"/>
            <a:ext cx="640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DM Sans"/>
                <a:ea typeface="DM Sans"/>
                <a:cs typeface="DM Sans"/>
                <a:sym typeface="DM Sans"/>
              </a:rPr>
              <a:t>English Language Arts</a:t>
            </a:r>
            <a:endParaRPr sz="32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228600" y="2514600"/>
            <a:ext cx="4114800" cy="1477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Aim: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Form and use verbals and the active and passive voices, and recognize and correct verb shifts.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4800600" y="2518650"/>
            <a:ext cx="4114800" cy="1108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Do Now</a:t>
            </a: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: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What is the difference between active voice and passive voice?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8EFE9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19" name="Google Shape;219;p23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Verbals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22" name="Google Shape;222;p2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3"/>
          <p:cNvSpPr txBox="1"/>
          <p:nvPr/>
        </p:nvSpPr>
        <p:spPr>
          <a:xfrm>
            <a:off x="228600" y="1490400"/>
            <a:ext cx="28419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Verbals are words formed from verbs that act as another part of speech. 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There are three types of verbals: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3258600" y="1490400"/>
            <a:ext cx="5656800" cy="3324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●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Gerund → acts as a noun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○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Swimming is my favorite activity.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●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Participle → acts as an adjective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○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barking dog woke me up.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●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Infinitive → usually to + verb; can act as a noun, adjective, or adverb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Char char="○"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 want to sleep.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228600" y="3706800"/>
            <a:ext cx="3070500" cy="831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Important: A verbal looks like a verb, but it is not the main verb of the sentence.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31" name="Google Shape;231;p24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4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33" name="Google Shape;233;p24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Verbals: Gerunds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34" name="Google Shape;234;p24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 txBox="1"/>
          <p:nvPr/>
        </p:nvSpPr>
        <p:spPr>
          <a:xfrm>
            <a:off x="228600" y="1490400"/>
            <a:ext cx="4114800" cy="2955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Gerund = verb + -ing that acts as a noun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Gerund: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Swimming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is fun.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Regular verb: She is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swimming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4800600" y="1490400"/>
            <a:ext cx="4114800" cy="3324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Example: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latin typeface="DM Sans"/>
                <a:ea typeface="DM Sans"/>
                <a:cs typeface="DM Sans"/>
                <a:sym typeface="DM Sans"/>
              </a:rPr>
              <a:t>Running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is good exercise.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What is the subject?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→ Running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Therefore, running is acting like a noun.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42" name="Google Shape;242;p25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Verbals: </a:t>
            </a: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Participles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45" name="Google Shape;245;p25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 txBox="1"/>
          <p:nvPr/>
        </p:nvSpPr>
        <p:spPr>
          <a:xfrm>
            <a:off x="228600" y="1490400"/>
            <a:ext cx="4114800" cy="40635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Participle = a verb form that acts as an adjective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→ 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It describes a noun or pronoun.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Present participles often end in: -ing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Past participles often end in: -ed, -en, -d, -t, etc.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4800600" y="1490400"/>
            <a:ext cx="4114800" cy="3324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Example: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The </a:t>
            </a:r>
            <a:r>
              <a:rPr lang="en" sz="2400" u="sng">
                <a:latin typeface="DM Sans"/>
                <a:ea typeface="DM Sans"/>
                <a:cs typeface="DM Sans"/>
                <a:sym typeface="DM Sans"/>
              </a:rPr>
              <a:t>crying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baby needed food.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“Crying” describes → baby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The </a:t>
            </a:r>
            <a:r>
              <a:rPr lang="en" sz="2400" u="sng">
                <a:latin typeface="DM Sans"/>
                <a:ea typeface="DM Sans"/>
                <a:cs typeface="DM Sans"/>
                <a:sym typeface="DM Sans"/>
              </a:rPr>
              <a:t>broken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window was replaced.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“Broken” describes → window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53" name="Google Shape;253;p26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6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Verbals: </a:t>
            </a: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Infinitives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56" name="Google Shape;256;p26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/>
          <p:nvPr/>
        </p:nvSpPr>
        <p:spPr>
          <a:xfrm>
            <a:off x="228600" y="1490400"/>
            <a:ext cx="4114800" cy="3694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Infinitive = to + base form of a verb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Examples: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 want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 travel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She studied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 succeed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He has homework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 finish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26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Not every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begins an infinitive: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 walked </a:t>
            </a:r>
            <a:r>
              <a:rPr lang="en" sz="24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school.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“School” is a noun, so to school is a prepositional phrase.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64" name="Google Shape;264;p27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7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66" name="Google Shape;266;p27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Verbals: Practice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67" name="Google Shape;267;p2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 txBox="1"/>
          <p:nvPr/>
        </p:nvSpPr>
        <p:spPr>
          <a:xfrm>
            <a:off x="228600" y="1490400"/>
            <a:ext cx="8686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Identify the verbal and its type.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Dancing requires practice.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shattered glass covered the floor.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Maya hopes to attend Stuyvesant.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barking dog frightened the mail carrier.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 love traveling during the summer.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74" name="Google Shape;274;p28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8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76" name="Google Shape;276;p28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Verb Shifts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77" name="Google Shape;277;p28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8"/>
          <p:cNvSpPr txBox="1"/>
          <p:nvPr/>
        </p:nvSpPr>
        <p:spPr>
          <a:xfrm>
            <a:off x="228600" y="1255303"/>
            <a:ext cx="8686800" cy="2925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 verb shift happens when a sentence changes verb tense unnecessarily.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9" name="Google Shape;279;p28"/>
          <p:cNvSpPr txBox="1"/>
          <p:nvPr/>
        </p:nvSpPr>
        <p:spPr>
          <a:xfrm>
            <a:off x="228600" y="2119428"/>
            <a:ext cx="4114800" cy="17547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Verb tense tells us when an action occurs.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Past: walked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Present: walk / walks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Future: will walk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0" name="Google Shape;280;p28"/>
          <p:cNvSpPr txBox="1"/>
          <p:nvPr/>
        </p:nvSpPr>
        <p:spPr>
          <a:xfrm>
            <a:off x="4800600" y="2119428"/>
            <a:ext cx="4114800" cy="2047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Incorrect: Yesterday, Maya walked to the store and buys some milk.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🚫 Past → Present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Correct: Yesterday, Maya walked to the store and bought some milk.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✅ Past → Past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" name="Google Shape;281;p28"/>
          <p:cNvSpPr txBox="1"/>
          <p:nvPr/>
        </p:nvSpPr>
        <p:spPr>
          <a:xfrm>
            <a:off x="421950" y="1547803"/>
            <a:ext cx="8300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Keep verbs in the same tense unless there is a reason for the time to change.</a:t>
            </a:r>
            <a:endParaRPr sz="1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9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287" name="Google Shape;287;p29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9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289" name="Google Shape;289;p29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Verb Shifts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90" name="Google Shape;290;p29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9"/>
          <p:cNvSpPr txBox="1"/>
          <p:nvPr/>
        </p:nvSpPr>
        <p:spPr>
          <a:xfrm>
            <a:off x="228600" y="1079518"/>
            <a:ext cx="8686800" cy="307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When CAN the tense change?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2" name="Google Shape;292;p29"/>
          <p:cNvSpPr txBox="1"/>
          <p:nvPr/>
        </p:nvSpPr>
        <p:spPr>
          <a:xfrm>
            <a:off x="228600" y="1530743"/>
            <a:ext cx="8686800" cy="307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 tense shift is okay when the time of the action actually changes.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3" name="Google Shape;293;p29"/>
          <p:cNvSpPr txBox="1"/>
          <p:nvPr/>
        </p:nvSpPr>
        <p:spPr>
          <a:xfrm>
            <a:off x="228600" y="1970016"/>
            <a:ext cx="4114800" cy="2632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Example: Last year, I lived in Queens, but now I live in Brooklyn.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✅ Correct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Why?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Last year → past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Now → present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4" name="Google Shape;294;p29"/>
          <p:cNvSpPr txBox="1"/>
          <p:nvPr/>
        </p:nvSpPr>
        <p:spPr>
          <a:xfrm>
            <a:off x="4800600" y="1970016"/>
            <a:ext cx="4114800" cy="2632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TIP! Look for time clues: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yesterday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last year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now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currently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tomorrow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next week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5" name="Google Shape;295;p29"/>
          <p:cNvSpPr txBox="1"/>
          <p:nvPr/>
        </p:nvSpPr>
        <p:spPr>
          <a:xfrm>
            <a:off x="6371675" y="2289913"/>
            <a:ext cx="30000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since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before</a:t>
            </a:r>
            <a:endParaRPr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after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301" name="Google Shape;301;p30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0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03" name="Google Shape;303;p30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Verb Shifts: Practice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04" name="Google Shape;304;p30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0"/>
          <p:cNvSpPr txBox="1"/>
          <p:nvPr/>
        </p:nvSpPr>
        <p:spPr>
          <a:xfrm>
            <a:off x="228600" y="1490400"/>
            <a:ext cx="8686800" cy="2955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sentence contains an incorrect verb shift?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A. Daniel opened his backpack and takes out his notebook.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B. Daniel opened his backpack and took out his notebook.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C. Daniel is opening his backpack and taking out his notebook.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D. Daniel will open his backpack and take out his notebook.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311" name="Google Shape;311;p31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1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Active and Passive Voice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4" name="Google Shape;314;p31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1"/>
          <p:cNvSpPr txBox="1"/>
          <p:nvPr/>
        </p:nvSpPr>
        <p:spPr>
          <a:xfrm>
            <a:off x="342900" y="1378325"/>
            <a:ext cx="4114800" cy="30786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Active Voice</a:t>
            </a:r>
            <a:endParaRPr b="1"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subject performs the action.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Sabrina wrote the essay.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Sabrina → does the action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wrote → action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essay → receives the action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Formula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DOER → ACTION → RECEIVER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4686300" y="1378325"/>
            <a:ext cx="4114800" cy="3155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latin typeface="DM Sans"/>
                <a:ea typeface="DM Sans"/>
                <a:cs typeface="DM Sans"/>
                <a:sym typeface="DM Sans"/>
              </a:rPr>
              <a:t>Passive Voice</a:t>
            </a:r>
            <a:endParaRPr b="1"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The subject receives the action.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The essay was written by Sabrina.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Formula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M Sans"/>
                <a:ea typeface="DM Sans"/>
                <a:cs typeface="DM Sans"/>
                <a:sym typeface="DM Sans"/>
              </a:rPr>
              <a:t>RECEIVER → ACTION → DOER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If the subject is doing it → ACTIVE</a:t>
            </a:r>
            <a:endParaRPr b="1" sz="1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If something is being done to the subject → PASSIVE</a:t>
            </a:r>
            <a:endParaRPr b="1" sz="1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322" name="Google Shape;322;p32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2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24" name="Google Shape;324;p32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Active and Passive Voice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25" name="Google Shape;325;p32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2"/>
          <p:cNvSpPr txBox="1"/>
          <p:nvPr/>
        </p:nvSpPr>
        <p:spPr>
          <a:xfrm>
            <a:off x="228600" y="1023488"/>
            <a:ext cx="8686800" cy="36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should I use?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7" name="Google Shape;327;p32"/>
          <p:cNvSpPr txBox="1"/>
          <p:nvPr/>
        </p:nvSpPr>
        <p:spPr>
          <a:xfrm>
            <a:off x="342900" y="1378325"/>
            <a:ext cx="4114800" cy="338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Active voice</a:t>
            </a: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is usually: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clearer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shorter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M Sans"/>
              <a:buChar char="-"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more direct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→ Ex: The scientist conducted the experiment.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Passive voice</a:t>
            </a: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2000" u="sng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emphasizes</a:t>
            </a: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the receiver or result: The experiment was conducted by the scientist.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8" name="Google Shape;328;p32"/>
          <p:cNvSpPr txBox="1"/>
          <p:nvPr/>
        </p:nvSpPr>
        <p:spPr>
          <a:xfrm>
            <a:off x="4686300" y="1378325"/>
            <a:ext cx="4114800" cy="3140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Passive voice is not automatically wrong. It can be useful when: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M Sans"/>
              <a:buChar char="-"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the doer is unknown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M Sans"/>
              <a:buChar char="-"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the doer is unimportant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M Sans"/>
              <a:buChar char="-"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the result is more important than the person doing it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Example: The window was broken last night.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latin typeface="DM Sans"/>
                <a:ea typeface="DM Sans"/>
                <a:cs typeface="DM Sans"/>
                <a:sym typeface="DM Sans"/>
              </a:rPr>
              <a:t>We may not know who broke it.</a:t>
            </a:r>
            <a:endParaRPr sz="17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334" name="Google Shape;334;p33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3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36" name="Google Shape;336;p33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Active and Passive Voice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37" name="Google Shape;337;p3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3"/>
          <p:cNvSpPr txBox="1"/>
          <p:nvPr/>
        </p:nvSpPr>
        <p:spPr>
          <a:xfrm>
            <a:off x="228600" y="1023488"/>
            <a:ext cx="8686800" cy="738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PRACTICE: </a:t>
            </a: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Change each sentence to the other voice.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9" name="Google Shape;339;p33"/>
          <p:cNvSpPr txBox="1"/>
          <p:nvPr/>
        </p:nvSpPr>
        <p:spPr>
          <a:xfrm>
            <a:off x="400050" y="1533550"/>
            <a:ext cx="4114800" cy="2154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1. Active → Passive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students completed the project.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↓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project __________ by the students.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40" name="Google Shape;340;p33"/>
          <p:cNvSpPr txBox="1"/>
          <p:nvPr/>
        </p:nvSpPr>
        <p:spPr>
          <a:xfrm>
            <a:off x="4629150" y="1533550"/>
            <a:ext cx="4114800" cy="1539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2. Passive → Active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championship was won by the Tigers.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↓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Tigers __________.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/>
          <p:nvPr/>
        </p:nvSpPr>
        <p:spPr>
          <a:xfrm>
            <a:off x="-4139058" y="4221000"/>
            <a:ext cx="13283066" cy="91535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ed will ing to was am had have</a:t>
            </a:r>
          </a:p>
        </p:txBody>
      </p:sp>
      <p:sp>
        <p:nvSpPr>
          <p:cNvPr id="346" name="Google Shape;346;p34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4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Practice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49" name="Google Shape;349;p34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4"/>
          <p:cNvSpPr txBox="1"/>
          <p:nvPr/>
        </p:nvSpPr>
        <p:spPr>
          <a:xfrm>
            <a:off x="228600" y="1490400"/>
            <a:ext cx="8686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sentence contains an error?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A. Running every morning improves Maya's endurance.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B. The damaged bicycle was repaired by the mechanic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C. Marcus finished his homework and walks to his friend's house.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D. Lena hopes to join the basketball team.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073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5"/>
          <p:cNvSpPr/>
          <p:nvPr/>
        </p:nvSpPr>
        <p:spPr>
          <a:xfrm>
            <a:off x="-8" y="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8EFE9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356" name="Google Shape;356;p35"/>
          <p:cNvSpPr/>
          <p:nvPr/>
        </p:nvSpPr>
        <p:spPr>
          <a:xfrm>
            <a:off x="0" y="1547100"/>
            <a:ext cx="9144000" cy="738900"/>
          </a:xfrm>
          <a:prstGeom prst="rect">
            <a:avLst/>
          </a:prstGeom>
          <a:solidFill>
            <a:srgbClr val="F8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/>
          <p:nvPr/>
        </p:nvSpPr>
        <p:spPr>
          <a:xfrm>
            <a:off x="228590" y="228602"/>
            <a:ext cx="2057400" cy="2057400"/>
          </a:xfrm>
          <a:prstGeom prst="ellipse">
            <a:avLst/>
          </a:prstGeom>
          <a:solidFill>
            <a:srgbClr val="F8EFE9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erriweather"/>
                <a:ea typeface="Merriweather"/>
                <a:cs typeface="Merriweather"/>
                <a:sym typeface="Merriweather"/>
              </a:rPr>
              <a:t>Fall</a:t>
            </a:r>
            <a:endParaRPr sz="3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Merriweather"/>
                <a:ea typeface="Merriweather"/>
                <a:cs typeface="Merriweather"/>
                <a:sym typeface="Merriweather"/>
              </a:rPr>
              <a:t>1</a:t>
            </a:r>
            <a:endParaRPr sz="9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58" name="Google Shape;358;p35"/>
          <p:cNvSpPr txBox="1"/>
          <p:nvPr/>
        </p:nvSpPr>
        <p:spPr>
          <a:xfrm>
            <a:off x="2514600" y="1608750"/>
            <a:ext cx="640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Merriweather"/>
                <a:ea typeface="Merriweather"/>
                <a:cs typeface="Merriweather"/>
                <a:sym typeface="Merriweather"/>
              </a:rPr>
              <a:t>Functions and Exponents</a:t>
            </a:r>
            <a:endParaRPr sz="4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59" name="Google Shape;359;p35"/>
          <p:cNvSpPr txBox="1"/>
          <p:nvPr/>
        </p:nvSpPr>
        <p:spPr>
          <a:xfrm>
            <a:off x="2514600" y="1011000"/>
            <a:ext cx="640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DM Sans"/>
                <a:ea typeface="DM Sans"/>
                <a:cs typeface="DM Sans"/>
                <a:sym typeface="DM Sans"/>
              </a:rPr>
              <a:t>Mathematics</a:t>
            </a:r>
            <a:endParaRPr sz="32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0" name="Google Shape;360;p35"/>
          <p:cNvSpPr txBox="1"/>
          <p:nvPr/>
        </p:nvSpPr>
        <p:spPr>
          <a:xfrm>
            <a:off x="228600" y="2514600"/>
            <a:ext cx="4114800" cy="1108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Aim: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Represent situations as functions, and evaluate expressions with exponents.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1" name="Google Shape;361;p35"/>
          <p:cNvSpPr txBox="1"/>
          <p:nvPr/>
        </p:nvSpPr>
        <p:spPr>
          <a:xfrm>
            <a:off x="4800600" y="2518650"/>
            <a:ext cx="4114800" cy="738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Do Now: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What is an equation?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2" name="Google Shape;362;p35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8EFE9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368" name="Google Shape;368;p36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6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71" name="Google Shape;371;p36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6"/>
          <p:cNvSpPr txBox="1"/>
          <p:nvPr/>
        </p:nvSpPr>
        <p:spPr>
          <a:xfrm>
            <a:off x="228600" y="1490400"/>
            <a:ext cx="8686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On the SHSAT, there are some questions where the test gives you an equation, and you need to simply solve for the variable.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However, there are also questions where you’re given a scenario and need to make the equation yourself.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7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378" name="Google Shape;378;p37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7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80" name="Google Shape;380;p37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81" name="Google Shape;381;p3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 txBox="1"/>
          <p:nvPr/>
        </p:nvSpPr>
        <p:spPr>
          <a:xfrm>
            <a:off x="228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 New York City, the standard metered fare for a taxi is $3.00 as an initial charge plus 70 cents per 1⁄5 mile traveled.</a:t>
            </a:r>
            <a:endParaRPr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3" name="Google Shape;383;p37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Let’s try to represent this scenario as an equation. Let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represent the cost of a taxi ride.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?? + ??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389" name="Google Shape;389;p38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8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391" name="Google Shape;391;p38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92" name="Google Shape;392;p38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8"/>
          <p:cNvSpPr txBox="1"/>
          <p:nvPr/>
        </p:nvSpPr>
        <p:spPr>
          <a:xfrm>
            <a:off x="228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 New York City, the standard metered fare for a taxi is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$3.00 as an initial charge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plus 70 cents per 1⁄5 mile traveled.</a:t>
            </a:r>
            <a:endParaRPr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4" name="Google Shape;394;p38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You’ll sometimes see a flat fee, something that is added to the cost no matter what. This will be a constant term in our equation.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?? + </a:t>
            </a: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3.00</a:t>
            </a:r>
            <a:endParaRPr b="1"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9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00" name="Google Shape;400;p39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9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02" name="Google Shape;402;p39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03" name="Google Shape;403;p39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9"/>
          <p:cNvSpPr txBox="1"/>
          <p:nvPr/>
        </p:nvSpPr>
        <p:spPr>
          <a:xfrm>
            <a:off x="228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 New York City, the standard metered fare for a taxi is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$3.00 as an initial charge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plus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70 cents per 1⁄5 mile traveled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5" name="Google Shape;405;p39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Be careful with the variable—cost is per 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1⁄5 mile, so either multiply 70 cents by 5 (the path we will take) or make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represent 1⁄5 mile.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y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5(0.70</a:t>
            </a:r>
            <a:r>
              <a:rPr b="1"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="1" lang="en" sz="2400">
                <a:latin typeface="DM Sans"/>
                <a:ea typeface="DM Sans"/>
                <a:cs typeface="DM Sans"/>
                <a:sym typeface="DM Sans"/>
              </a:rPr>
              <a:t>)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3.00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0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11" name="Google Shape;411;p40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0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13" name="Google Shape;413;p40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14" name="Google Shape;414;p40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0"/>
          <p:cNvSpPr txBox="1"/>
          <p:nvPr/>
        </p:nvSpPr>
        <p:spPr>
          <a:xfrm>
            <a:off x="228600" y="1490400"/>
            <a:ext cx="4114800" cy="11082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For a Black Friday sale, a store discounts the price of all items by 30%.</a:t>
            </a:r>
            <a:endParaRPr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6" name="Google Shape;416;p40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If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represents the original price of an item, then the discounted price is the original minus 30% of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. You can also say it’s 70% of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− 0.30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0.70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1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22" name="Google Shape;422;p41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1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24" name="Google Shape;424;p41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Variables in Context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25" name="Google Shape;425;p41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1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For a Black Friday sale, a store discounts the price of all items by 30%. At the end of the sale, the prices of those items increase by 30%.</a:t>
            </a:r>
            <a:endParaRPr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27" name="Google Shape;427;p41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Be careful! This doesn’t put the items back to their original price. 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1.30(0.70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≠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0.91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≠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2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33" name="Google Shape;433;p42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2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35" name="Google Shape;435;p42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Functions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36" name="Google Shape;436;p42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2"/>
          <p:cNvSpPr txBox="1"/>
          <p:nvPr/>
        </p:nvSpPr>
        <p:spPr>
          <a:xfrm>
            <a:off x="228600" y="1490400"/>
            <a:ext cx="4114800" cy="2559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One way to understand these equations that’s probably new to you is as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functions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where you input a number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and you get an output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f(x) or y.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Every input has exactly one output.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8" name="Google Shape;438;p42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= 5(0.70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+ 3.00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You input the number of miles traveled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, and the price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is outputted. If you use the same input, you will always get the same output.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3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44" name="Google Shape;444;p43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3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46" name="Google Shape;446;p43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Properties of Exponents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47" name="Google Shape;447;p4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3"/>
          <p:cNvSpPr txBox="1"/>
          <p:nvPr/>
        </p:nvSpPr>
        <p:spPr>
          <a:xfrm>
            <a:off x="228600" y="1490400"/>
            <a:ext cx="4114800" cy="7389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−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 ÷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endParaRPr b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0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</a:t>
            </a:r>
            <a:endParaRPr b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49" name="Google Shape;449;p43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8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4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1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2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0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1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−1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1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⁄2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−2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1⁄4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−3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1⁄8</a:t>
            </a:r>
            <a:endParaRPr b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4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55" name="Google Shape;455;p44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4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57" name="Google Shape;457;p44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Properties of Exponents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58" name="Google Shape;458;p44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4"/>
          <p:cNvSpPr txBox="1"/>
          <p:nvPr/>
        </p:nvSpPr>
        <p:spPr>
          <a:xfrm>
            <a:off x="228600" y="1490400"/>
            <a:ext cx="4114800" cy="1477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−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≠ (−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endParaRPr b="1" baseline="30000"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endParaRPr b="1" baseline="30000"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0" name="Google Shape;460;p44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−3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−(3 × 3) = −9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(−3)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−3 × −3 = 9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× 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6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3 × 2</a:t>
            </a:r>
            <a:endParaRPr baseline="30000"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5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66" name="Google Shape;466;p45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5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68" name="Google Shape;468;p45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Properties of Exponents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69" name="Google Shape;469;p45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5"/>
          <p:cNvSpPr txBox="1"/>
          <p:nvPr/>
        </p:nvSpPr>
        <p:spPr>
          <a:xfrm>
            <a:off x="228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+ 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endParaRPr b="1" baseline="30000" i="1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÷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b="1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</a:t>
            </a:r>
            <a:r>
              <a:rPr b="1"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− </a:t>
            </a:r>
            <a:r>
              <a:rPr b="1" baseline="30000"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</a:t>
            </a:r>
            <a:endParaRPr b="1" baseline="30000"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1" name="Google Shape;471;p45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3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× (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 + 3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÷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3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 strike="sngStrike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 strike="sngStrike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 strike="sngStrike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 ÷ (</a:t>
            </a:r>
            <a:r>
              <a:rPr i="1" lang="en" sz="2400" strike="sngStrike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 strike="sngStrike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 strike="sngStrike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×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)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1⁄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−1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i="1" lang="en" sz="2400">
                <a:latin typeface="DM Sans"/>
                <a:ea typeface="DM Sans"/>
                <a:cs typeface="DM Sans"/>
                <a:sym typeface="DM Sans"/>
              </a:rPr>
              <a:t>a</a:t>
            </a:r>
            <a:r>
              <a:rPr baseline="30000" lang="en" sz="2400">
                <a:latin typeface="DM Sans"/>
                <a:ea typeface="DM Sans"/>
                <a:cs typeface="DM Sans"/>
                <a:sym typeface="DM Sans"/>
              </a:rPr>
              <a:t>2 − 3</a:t>
            </a:r>
            <a:endParaRPr baseline="30000"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6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77" name="Google Shape;477;p46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6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79" name="Google Shape;479;p46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Square and Cube Roots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80" name="Google Shape;480;p46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6"/>
          <p:cNvSpPr txBox="1"/>
          <p:nvPr/>
        </p:nvSpPr>
        <p:spPr>
          <a:xfrm>
            <a:off x="228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You should know by now that exponentiation is repeated multiplication.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Roots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opposite of exponentiation.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2" name="Google Shape;482;p46"/>
          <p:cNvSpPr txBox="1"/>
          <p:nvPr/>
        </p:nvSpPr>
        <p:spPr>
          <a:xfrm>
            <a:off x="4800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 particular,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square roots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opposite of squaring: √(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 =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 (if x≥0)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Cube roots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opposite of cubing: ∛(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 =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7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88" name="Google Shape;488;p47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7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490" name="Google Shape;490;p47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Square and Cube Roots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91" name="Google Shape;491;p47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7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Perfect squares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outputs of the function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 =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when the input is an integer. You should memorize the following perfect squares: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3" name="Google Shape;493;p47"/>
          <p:cNvSpPr txBox="1"/>
          <p:nvPr/>
        </p:nvSpPr>
        <p:spPr>
          <a:xfrm>
            <a:off x="4800600" y="1490400"/>
            <a:ext cx="4114800" cy="2955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1; √1 = 1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4; √4 = 2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9; √9 = 3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16; √16 = 4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25; √25 = 5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36; √36 = 6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7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49; √49 = 7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8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64; √64 = 8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8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499" name="Google Shape;499;p48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8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501" name="Google Shape;501;p48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Square and Cube Roots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02" name="Google Shape;502;p48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48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Perfect squares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outputs of the function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 =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when the input is an integer. You should memorize the following perfect squares: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04" name="Google Shape;504;p48"/>
          <p:cNvSpPr txBox="1"/>
          <p:nvPr/>
        </p:nvSpPr>
        <p:spPr>
          <a:xfrm>
            <a:off x="4800600" y="1490400"/>
            <a:ext cx="4114800" cy="25860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9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81; √81 = 9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100; √100 = 10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11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121; √121 = 11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12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144; √144 = 12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13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169; √169 = 13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14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196; √196 = 14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15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225; √225 = 15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9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510" name="Google Shape;510;p49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49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512" name="Google Shape;512;p49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Square and Cube Roots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13" name="Google Shape;513;p49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9"/>
          <p:cNvSpPr txBox="1"/>
          <p:nvPr/>
        </p:nvSpPr>
        <p:spPr>
          <a:xfrm>
            <a:off x="228600" y="1490400"/>
            <a:ext cx="4114800" cy="22164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Perfect cubes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are the outputs of the function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) = </a:t>
            </a:r>
            <a:r>
              <a:rPr i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x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when the input is an integer. You should memorize the following perfect cubes: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5" name="Google Shape;515;p49"/>
          <p:cNvSpPr txBox="1"/>
          <p:nvPr/>
        </p:nvSpPr>
        <p:spPr>
          <a:xfrm>
            <a:off x="4800600" y="1490400"/>
            <a:ext cx="4114800" cy="18471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1; ∛1 = 1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8; ∛8 = 2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27; ∛27 = 3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4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64; ∛64 = 4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r>
              <a:rPr baseline="30000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= 125; ∛125 = 5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EFE9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/>
          <p:nvPr/>
        </p:nvSpPr>
        <p:spPr>
          <a:xfrm>
            <a:off x="-3771083" y="4254500"/>
            <a:ext cx="12915082" cy="88899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FAC073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DM Sans"/>
              </a:rPr>
              <a:t>y = 6x + 7 ≥ 4a − 1 5% increase</a:t>
            </a:r>
          </a:p>
        </p:txBody>
      </p:sp>
      <p:sp>
        <p:nvSpPr>
          <p:cNvPr id="521" name="Google Shape;521;p50"/>
          <p:cNvSpPr/>
          <p:nvPr/>
        </p:nvSpPr>
        <p:spPr>
          <a:xfrm>
            <a:off x="0" y="228600"/>
            <a:ext cx="9144000" cy="738900"/>
          </a:xfrm>
          <a:prstGeom prst="rect">
            <a:avLst/>
          </a:prstGeom>
          <a:solidFill>
            <a:srgbClr val="FAC0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0"/>
          <p:cNvSpPr/>
          <p:nvPr/>
        </p:nvSpPr>
        <p:spPr>
          <a:xfrm>
            <a:off x="228590" y="228602"/>
            <a:ext cx="1033200" cy="10332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118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FFFFFF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523" name="Google Shape;523;p50"/>
          <p:cNvSpPr txBox="1"/>
          <p:nvPr/>
        </p:nvSpPr>
        <p:spPr>
          <a:xfrm>
            <a:off x="1490400" y="228600"/>
            <a:ext cx="7425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Square and Cube Roots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524" name="Google Shape;524;p50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1033200" cy="10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50"/>
          <p:cNvSpPr txBox="1"/>
          <p:nvPr/>
        </p:nvSpPr>
        <p:spPr>
          <a:xfrm>
            <a:off x="228600" y="1490400"/>
            <a:ext cx="8686800" cy="14778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>
              <a:srgbClr val="FFFFFF"/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The square root of a non-perfect square, and the cube root of a non-perfect cube, will be </a:t>
            </a:r>
            <a:r>
              <a:rPr b="1"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irrational</a:t>
            </a: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You’ll learn what that means next week.</a:t>
            </a:r>
            <a:endParaRPr sz="24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C073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1"/>
          <p:cNvSpPr/>
          <p:nvPr/>
        </p:nvSpPr>
        <p:spPr>
          <a:xfrm>
            <a:off x="-228600" y="518400"/>
            <a:ext cx="9601200" cy="1477800"/>
          </a:xfrm>
          <a:prstGeom prst="rect">
            <a:avLst/>
          </a:prstGeom>
          <a:solidFill>
            <a:srgbClr val="F8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1"/>
          <p:cNvSpPr/>
          <p:nvPr/>
        </p:nvSpPr>
        <p:spPr>
          <a:xfrm>
            <a:off x="228590" y="228602"/>
            <a:ext cx="2057400" cy="20574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8E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erriweather"/>
                <a:ea typeface="Merriweather"/>
                <a:cs typeface="Merriweather"/>
                <a:sym typeface="Merriweather"/>
              </a:rPr>
              <a:t>Fall</a:t>
            </a:r>
            <a:endParaRPr sz="3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latin typeface="Merriweather"/>
                <a:ea typeface="Merriweather"/>
                <a:cs typeface="Merriweather"/>
                <a:sym typeface="Merriweather"/>
              </a:rPr>
              <a:t>1</a:t>
            </a:r>
            <a:endParaRPr sz="9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32" name="Google Shape;532;p51"/>
          <p:cNvSpPr/>
          <p:nvPr/>
        </p:nvSpPr>
        <p:spPr>
          <a:xfrm>
            <a:off x="-228600" y="3118800"/>
            <a:ext cx="9601200" cy="1477800"/>
          </a:xfrm>
          <a:prstGeom prst="rect">
            <a:avLst/>
          </a:prstGeom>
          <a:noFill/>
          <a:ln cap="flat" cmpd="sng" w="152400">
            <a:solidFill>
              <a:srgbClr val="F8E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1"/>
          <p:cNvSpPr/>
          <p:nvPr/>
        </p:nvSpPr>
        <p:spPr>
          <a:xfrm>
            <a:off x="6857990" y="2829002"/>
            <a:ext cx="2057400" cy="2057400"/>
          </a:xfrm>
          <a:prstGeom prst="ellipse">
            <a:avLst/>
          </a:prstGeom>
          <a:solidFill>
            <a:srgbClr val="FAC073"/>
          </a:solidFill>
          <a:ln cap="flat" cmpd="sng" w="152400">
            <a:solidFill>
              <a:srgbClr val="FAC0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2286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>
              <a:latin typeface="Leckerli One"/>
              <a:ea typeface="Leckerli One"/>
              <a:cs typeface="Leckerli One"/>
              <a:sym typeface="Leckerli One"/>
            </a:endParaRPr>
          </a:p>
        </p:txBody>
      </p:sp>
      <p:pic>
        <p:nvPicPr>
          <p:cNvPr id="534" name="Google Shape;534;p51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990" y="2829000"/>
            <a:ext cx="20574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1"/>
          <p:cNvSpPr txBox="1"/>
          <p:nvPr/>
        </p:nvSpPr>
        <p:spPr>
          <a:xfrm>
            <a:off x="228600" y="3303600"/>
            <a:ext cx="6400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erriweather"/>
                <a:ea typeface="Merriweather"/>
                <a:cs typeface="Merriweather"/>
                <a:sym typeface="Merriweather"/>
              </a:rPr>
              <a:t>Sources: New York State Education Department, Taxi and Limousine Commission</a:t>
            </a:r>
            <a:endParaRPr sz="24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36" name="Google Shape;536;p51"/>
          <p:cNvSpPr txBox="1"/>
          <p:nvPr/>
        </p:nvSpPr>
        <p:spPr>
          <a:xfrm>
            <a:off x="2514600" y="518400"/>
            <a:ext cx="64008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Merriweather"/>
                <a:ea typeface="Merriweather"/>
                <a:cs typeface="Merriweather"/>
                <a:sym typeface="Merriweather"/>
              </a:rPr>
              <a:t>Thanks for coming! Questions?</a:t>
            </a:r>
            <a:endParaRPr sz="4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